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92" r:id="rId5"/>
    <p:sldId id="293" r:id="rId6"/>
    <p:sldId id="294" r:id="rId7"/>
    <p:sldId id="299" r:id="rId8"/>
    <p:sldId id="300" r:id="rId9"/>
    <p:sldId id="296" r:id="rId10"/>
    <p:sldId id="297" r:id="rId11"/>
    <p:sldId id="29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557E5-AAD0-4B41-B6D4-46E23B01F6B8}" v="102" dt="2024-03-03T13:13:52.257"/>
    <p1510:client id="{9B08F1D2-26EB-4606-8CB8-A81AD9B1DC78}" v="43" dt="2024-03-03T17:24:49.454"/>
    <p1510:client id="{B84CEF33-F572-43A2-8B1A-8B588CFDF5F4}" v="5" dt="2024-03-03T18:06:21.6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108" d="100"/>
          <a:sy n="108" d="100"/>
        </p:scale>
        <p:origin x="714" y="10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74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71" r:id="rId7"/>
    <p:sldLayoutId id="2147483655" r:id="rId8"/>
    <p:sldLayoutId id="2147483670" r:id="rId9"/>
    <p:sldLayoutId id="2147483656" r:id="rId10"/>
    <p:sldLayoutId id="2147483657" r:id="rId11"/>
    <p:sldLayoutId id="2147483658" r:id="rId12"/>
    <p:sldLayoutId id="2147483659" r:id="rId13"/>
    <p:sldLayoutId id="2147483668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atabricks.com/en/release-notes/product/index.html" TargetMode="External"/><Relationship Id="rId7" Type="http://schemas.openxmlformats.org/officeDocument/2006/relationships/hyperlink" Target="https://github.com/jarnawer/databricks_workshop" TargetMode="External"/><Relationship Id="rId2" Type="http://schemas.openxmlformats.org/officeDocument/2006/relationships/hyperlink" Target="https://www.databricks.com/blog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mmunity.cloud.databricks.com/login.html" TargetMode="External"/><Relationship Id="rId5" Type="http://schemas.openxmlformats.org/officeDocument/2006/relationships/hyperlink" Target="https://community.databricks.com/" TargetMode="External"/><Relationship Id="rId4" Type="http://schemas.openxmlformats.org/officeDocument/2006/relationships/hyperlink" Target="https://www.databricks.com/learn/training/login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/>
              <a:t>Introducción</a:t>
            </a:r>
            <a:r>
              <a:rPr lang="en-US" altLang="zh-CN" sz="4000" dirty="0"/>
              <a:t> a Databricks y </a:t>
            </a:r>
            <a:r>
              <a:rPr lang="en-US" altLang="zh-CN" sz="4000" dirty="0" err="1"/>
              <a:t>el</a:t>
            </a:r>
            <a:r>
              <a:rPr lang="en-US" altLang="zh-CN" sz="4000" dirty="0"/>
              <a:t> </a:t>
            </a:r>
            <a:r>
              <a:rPr lang="en-US" altLang="zh-CN" sz="4000" dirty="0" err="1"/>
              <a:t>ecosistema</a:t>
            </a:r>
            <a:r>
              <a:rPr lang="en-US" altLang="zh-CN" sz="4000" dirty="0"/>
              <a:t> Spark</a:t>
            </a:r>
            <a:endParaRPr lang="en-US" sz="4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7975" y="4126421"/>
            <a:ext cx="2660516" cy="847903"/>
          </a:xfrm>
        </p:spPr>
        <p:txBody>
          <a:bodyPr/>
          <a:lstStyle/>
          <a:p>
            <a:r>
              <a:rPr lang="es-ES" b="0" i="0" dirty="0" err="1">
                <a:effectLst/>
              </a:rPr>
              <a:t>Closing</a:t>
            </a:r>
            <a:endParaRPr lang="es-ES" b="0" i="0" dirty="0">
              <a:effectLst/>
            </a:endParaRPr>
          </a:p>
          <a:p>
            <a:r>
              <a:rPr lang="es-ES" dirty="0"/>
              <a:t>Q&amp;A</a:t>
            </a:r>
            <a:endParaRPr lang="en-US" dirty="0"/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Key </a:t>
            </a:r>
            <a:r>
              <a:rPr lang="es-ES" dirty="0" err="1"/>
              <a:t>Features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Unificación de Data </a:t>
            </a:r>
            <a:r>
              <a:rPr lang="es-ES" b="1" dirty="0" err="1"/>
              <a:t>Warehousing</a:t>
            </a:r>
            <a:r>
              <a:rPr lang="es-ES" b="1" dirty="0"/>
              <a:t> y Data </a:t>
            </a:r>
            <a:r>
              <a:rPr lang="es-ES" b="1" dirty="0" err="1"/>
              <a:t>Lakes</a:t>
            </a:r>
            <a:r>
              <a:rPr lang="es-ES" b="1" dirty="0"/>
              <a:t> (</a:t>
            </a:r>
            <a:r>
              <a:rPr lang="es-ES" b="1" dirty="0" err="1"/>
              <a:t>Lakehouse</a:t>
            </a:r>
            <a:r>
              <a:rPr lang="es-ES" b="1" dirty="0"/>
              <a:t>)</a:t>
            </a:r>
            <a:r>
              <a:rPr lang="es-ES" dirty="0"/>
              <a:t>: Unifica los silos de datos permitiendo almacenar y analizar datos estructurados y no estructurados en un solo lugar, optimizando así la gestión de datos y el análisis avanzado.</a:t>
            </a:r>
          </a:p>
          <a:p>
            <a:pPr marL="0" indent="0">
              <a:buNone/>
            </a:pPr>
            <a:endParaRPr lang="es-ES" b="1" dirty="0"/>
          </a:p>
          <a:p>
            <a:pPr marL="0" indent="0">
              <a:buNone/>
            </a:pPr>
            <a:r>
              <a:rPr lang="es-ES" b="1" dirty="0"/>
              <a:t>Delta Lake: </a:t>
            </a:r>
            <a:r>
              <a:rPr lang="es-ES" dirty="0"/>
              <a:t>Ofrece una capa de almacenamiento confiable que facilita la gestión de datos con operaciones ACID, garantizando la integridad y consistencia de los datos para análisis fiables.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b="1" dirty="0"/>
              <a:t>Data Analytics</a:t>
            </a:r>
            <a:r>
              <a:rPr lang="es-ES" dirty="0"/>
              <a:t>:  Proporciona una plataforma integrada que simplifica el análisis de datos a gran escala, permitiendo a los usuarios obtener </a:t>
            </a:r>
            <a:r>
              <a:rPr lang="es-ES" dirty="0" err="1"/>
              <a:t>insights</a:t>
            </a:r>
            <a:r>
              <a:rPr lang="es-ES" dirty="0"/>
              <a:t> rápidos y precisos sin la complejidad del manejo de infraestructuras.</a:t>
            </a:r>
          </a:p>
        </p:txBody>
      </p:sp>
    </p:spTree>
    <p:extLst>
      <p:ext uri="{BB962C8B-B14F-4D97-AF65-F5344CB8AC3E}">
        <p14:creationId xmlns:p14="http://schemas.microsoft.com/office/powerpoint/2010/main" val="378946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Key </a:t>
            </a:r>
            <a:r>
              <a:rPr lang="es-ES" dirty="0" err="1"/>
              <a:t>Features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Fácil administración y escalado de la computación</a:t>
            </a:r>
            <a:r>
              <a:rPr lang="es-ES" dirty="0"/>
              <a:t>: Automatiza la configuración, el escalado y la optimización de los recursos de computación, reduciendo la carga operativa y permitiendo a los equipos centrarse en el análisis de datos.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b="1" dirty="0"/>
              <a:t>Interoperabilidad y Ecosistema</a:t>
            </a:r>
            <a:r>
              <a:rPr lang="es-ES" dirty="0"/>
              <a:t>: Se integra sin problemas con herramientas existentes y servicios en la nube, ofreciendo flexibilidad y acceso a un ecosistema extenso para potenciar los análisis de datos y la innovación.</a:t>
            </a:r>
          </a:p>
        </p:txBody>
      </p:sp>
    </p:spTree>
    <p:extLst>
      <p:ext uri="{BB962C8B-B14F-4D97-AF65-F5344CB8AC3E}">
        <p14:creationId xmlns:p14="http://schemas.microsoft.com/office/powerpoint/2010/main" val="1521012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Practices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b="1" i="0" dirty="0">
                <a:effectLst/>
              </a:rPr>
              <a:t>Usar Job </a:t>
            </a:r>
            <a:r>
              <a:rPr lang="es-ES" b="1" i="0" dirty="0" err="1">
                <a:effectLst/>
              </a:rPr>
              <a:t>Clusters</a:t>
            </a:r>
            <a:r>
              <a:rPr lang="es-ES" b="1" i="0" dirty="0">
                <a:effectLst/>
              </a:rPr>
              <a:t> en lugar de </a:t>
            </a:r>
            <a:r>
              <a:rPr lang="es-ES" b="1" i="0" dirty="0" err="1">
                <a:effectLst/>
              </a:rPr>
              <a:t>All-Purpose</a:t>
            </a:r>
            <a:r>
              <a:rPr lang="es-ES" b="1" i="0" dirty="0">
                <a:effectLst/>
              </a:rPr>
              <a:t> </a:t>
            </a:r>
            <a:r>
              <a:rPr lang="es-ES" b="1" i="0" dirty="0" err="1">
                <a:effectLst/>
              </a:rPr>
              <a:t>Clusters</a:t>
            </a:r>
            <a:r>
              <a:rPr lang="es-ES" b="1" i="0" dirty="0">
                <a:effectLst/>
              </a:rPr>
              <a:t> para ejecutar procesos en producción</a:t>
            </a:r>
            <a:r>
              <a:rPr lang="es-ES" b="0" i="0" dirty="0">
                <a:effectLst/>
              </a:rPr>
              <a:t>: Los Job </a:t>
            </a:r>
            <a:r>
              <a:rPr lang="es-ES" b="0" i="0" dirty="0" err="1">
                <a:effectLst/>
              </a:rPr>
              <a:t>Clusters</a:t>
            </a:r>
            <a:r>
              <a:rPr lang="es-ES" b="0" i="0" dirty="0">
                <a:effectLst/>
              </a:rPr>
              <a:t> son específicos para una tarea o conjunto de tareas y se apagan automáticamente una vez que el trabajo está completo, lo que ayuda a gestionar mejor los costos al evitar el uso de recursos innecesarios.</a:t>
            </a:r>
          </a:p>
          <a:p>
            <a:r>
              <a:rPr lang="es-ES" b="1" i="0" dirty="0">
                <a:effectLst/>
              </a:rPr>
              <a:t>Optimizar el tamaño y el tipo de instancias según la carga de trabajo</a:t>
            </a:r>
            <a:r>
              <a:rPr lang="es-ES" b="0" i="0" dirty="0">
                <a:effectLst/>
              </a:rPr>
              <a:t>: Seleccionar el tamaño y tipo de instancia adecuados para tu </a:t>
            </a:r>
            <a:r>
              <a:rPr lang="es-ES" b="0" i="0" dirty="0" err="1">
                <a:effectLst/>
              </a:rPr>
              <a:t>cluster</a:t>
            </a:r>
            <a:r>
              <a:rPr lang="es-ES" b="0" i="0" dirty="0">
                <a:effectLst/>
              </a:rPr>
              <a:t> puede tener un gran impacto en el rendimiento y el costo. </a:t>
            </a:r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ofrece una variedad de tipos de instancias optimizadas para diferentes cargas de trabajo, como computación intensiva o cargas de trabajo con uso intensivo de memoria.</a:t>
            </a:r>
          </a:p>
          <a:p>
            <a:r>
              <a:rPr lang="es-ES" b="1" i="0" dirty="0">
                <a:effectLst/>
              </a:rPr>
              <a:t>Particionar y optimizar los datos almacenados en Delta Lake</a:t>
            </a:r>
            <a:r>
              <a:rPr lang="es-ES" b="0" i="0" dirty="0">
                <a:effectLst/>
              </a:rPr>
              <a:t>: La partición de datos permite un acceso más rápido y eficiente a los datos al dividirlos en subconjuntos más pequeños basados en columnas clave. Optimizar las tablas de Delta Lake mejora el rendimiento de las consultas y reduce los costos de lectura y escritura.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636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Practices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b="1" i="0" dirty="0">
                <a:effectLst/>
              </a:rPr>
              <a:t>Utilizar </a:t>
            </a:r>
            <a:r>
              <a:rPr lang="es-ES" b="1" i="0" dirty="0" err="1">
                <a:effectLst/>
              </a:rPr>
              <a:t>Databricks</a:t>
            </a:r>
            <a:r>
              <a:rPr lang="es-ES" b="1" i="0" dirty="0">
                <a:effectLst/>
              </a:rPr>
              <a:t> </a:t>
            </a:r>
            <a:r>
              <a:rPr lang="es-ES" b="1" i="0" dirty="0" err="1">
                <a:effectLst/>
              </a:rPr>
              <a:t>Runtime</a:t>
            </a:r>
            <a:r>
              <a:rPr lang="es-ES" b="1" i="0" dirty="0">
                <a:effectLst/>
              </a:rPr>
              <a:t> Optimizado</a:t>
            </a:r>
            <a:r>
              <a:rPr lang="es-ES" b="0" i="0" dirty="0">
                <a:effectLst/>
              </a:rPr>
              <a:t>: </a:t>
            </a:r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ofrece </a:t>
            </a:r>
            <a:r>
              <a:rPr lang="es-ES" b="0" i="0" dirty="0" err="1">
                <a:effectLst/>
              </a:rPr>
              <a:t>runtimes</a:t>
            </a:r>
            <a:r>
              <a:rPr lang="es-ES" b="0" i="0" dirty="0">
                <a:effectLst/>
              </a:rPr>
              <a:t> optimizados que están preconfigurados con las mejores configuraciones para diferentes tipos de cargas de trabajo. Esto incluye mejoras de rendimiento para operaciones de </a:t>
            </a:r>
            <a:r>
              <a:rPr lang="es-ES" b="0" i="0" dirty="0" err="1">
                <a:effectLst/>
              </a:rPr>
              <a:t>Spark</a:t>
            </a:r>
            <a:r>
              <a:rPr lang="es-ES" b="0" i="0" dirty="0">
                <a:effectLst/>
              </a:rPr>
              <a:t> y ML, así como integraciones optimizadas para bibliotecas comunes.</a:t>
            </a:r>
          </a:p>
          <a:p>
            <a:r>
              <a:rPr lang="es-ES" b="1" i="0" dirty="0">
                <a:effectLst/>
              </a:rPr>
              <a:t>Aplicar políticas de acceso y seguridad de datos</a:t>
            </a:r>
            <a:r>
              <a:rPr lang="es-ES" b="0" i="0" dirty="0">
                <a:effectLst/>
              </a:rPr>
              <a:t>: Implementar políticas de control de acceso basado en roles (RBAC) para asegurar que solo los usuarios autorizados puedan acceder a los datos y ejecutar trabajos. Esto es crucial para mantener la seguridad y cumplir con las regulaciones de datos.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1614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Recursos Adicionales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Blog: </a:t>
            </a:r>
            <a:r>
              <a:rPr lang="en-US" dirty="0">
                <a:hlinkClick r:id="rId2"/>
              </a:rPr>
              <a:t>Databricks Blog</a:t>
            </a:r>
            <a:endParaRPr lang="en-US" dirty="0"/>
          </a:p>
          <a:p>
            <a:r>
              <a:rPr lang="en-US" dirty="0"/>
              <a:t>Databricks Platform Release Notes: </a:t>
            </a:r>
            <a:r>
              <a:rPr lang="en-US" dirty="0">
                <a:hlinkClick r:id="rId3"/>
              </a:rPr>
              <a:t>Databricks platform release notes | Databricks on AWS</a:t>
            </a:r>
            <a:endParaRPr lang="es-ES" dirty="0"/>
          </a:p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Academy</a:t>
            </a:r>
            <a:r>
              <a:rPr lang="es-ES" dirty="0"/>
              <a:t>: </a:t>
            </a:r>
            <a:r>
              <a:rPr lang="en-US" dirty="0">
                <a:hlinkClick r:id="rId4"/>
              </a:rPr>
              <a:t>Academy Login | Databricks</a:t>
            </a:r>
            <a:endParaRPr lang="en-US" dirty="0"/>
          </a:p>
          <a:p>
            <a:r>
              <a:rPr lang="en-US" dirty="0"/>
              <a:t>Databricks Community: </a:t>
            </a:r>
            <a:r>
              <a:rPr lang="en-US" dirty="0">
                <a:hlinkClick r:id="rId5"/>
              </a:rPr>
              <a:t>https://community.databricks.com</a:t>
            </a:r>
            <a:endParaRPr lang="en-US" dirty="0"/>
          </a:p>
          <a:p>
            <a:r>
              <a:rPr lang="en-US" dirty="0"/>
              <a:t>Databricks Community Edition: </a:t>
            </a:r>
            <a:r>
              <a:rPr lang="en-US" dirty="0">
                <a:hlinkClick r:id="rId6"/>
              </a:rPr>
              <a:t>Login - Databricks Community Edition</a:t>
            </a:r>
            <a:endParaRPr lang="en-US" dirty="0"/>
          </a:p>
          <a:p>
            <a:r>
              <a:rPr lang="en-US" dirty="0" err="1"/>
              <a:t>Codigo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laboratorios</a:t>
            </a:r>
            <a:r>
              <a:rPr lang="en-US" dirty="0"/>
              <a:t> y slides: </a:t>
            </a:r>
            <a:r>
              <a:rPr lang="en-US" dirty="0" err="1">
                <a:hlinkClick r:id="rId7"/>
              </a:rPr>
              <a:t>jarnawer</a:t>
            </a:r>
            <a:r>
              <a:rPr lang="en-US" dirty="0">
                <a:hlinkClick r:id="rId7"/>
              </a:rPr>
              <a:t>/</a:t>
            </a:r>
            <a:r>
              <a:rPr lang="en-US" dirty="0" err="1">
                <a:hlinkClick r:id="rId7"/>
              </a:rPr>
              <a:t>databricks_workshop</a:t>
            </a:r>
            <a:r>
              <a:rPr lang="en-US" dirty="0">
                <a:hlinkClick r:id="rId7"/>
              </a:rPr>
              <a:t> (github.com)</a:t>
            </a:r>
            <a:endParaRPr lang="en-U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85170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C0957C-5608-D7BD-3250-A16D29BF2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Questions</a:t>
            </a:r>
            <a:r>
              <a:rPr lang="es-ES" dirty="0"/>
              <a:t> &amp;</a:t>
            </a:r>
            <a:br>
              <a:rPr lang="es-ES" dirty="0"/>
            </a:br>
            <a:r>
              <a:rPr lang="es-ES" dirty="0" err="1"/>
              <a:t>Answers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A8F590-B950-51B2-C492-AEFDA030C95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 descr="Quizzical burrowing owl looking forward">
            <a:extLst>
              <a:ext uri="{FF2B5EF4-FFF2-40B4-BE49-F238E27FC236}">
                <a16:creationId xmlns:a16="http://schemas.microsoft.com/office/drawing/2014/main" id="{2780FA17-A050-F919-B124-D5B16E491CCB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17342" r="173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31948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neon sign with lines and dots&#10;&#10;Description automatically generated">
            <a:extLst>
              <a:ext uri="{FF2B5EF4-FFF2-40B4-BE49-F238E27FC236}">
                <a16:creationId xmlns:a16="http://schemas.microsoft.com/office/drawing/2014/main" id="{F707760B-8428-1072-512B-FF5E124C2D2D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2"/>
          <a:srcRect t="3024" b="3024"/>
          <a:stretch/>
        </p:blipFill>
        <p:spPr>
          <a:noFill/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37A79-4564-D97D-BBB1-9499540488DE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D7EEBE7-5B32-08C5-4E56-ACB9941E66CC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572270C-4422-23F0-7F1B-FF8931269237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8CE23D-CC60-2D8A-5C0B-1F826FEF4BC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7C0957C-5608-D7BD-3250-A16D29BF2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457216"/>
            <a:ext cx="5055698" cy="1325563"/>
          </a:xfrm>
        </p:spPr>
        <p:txBody>
          <a:bodyPr anchor="ctr">
            <a:normAutofit/>
          </a:bodyPr>
          <a:lstStyle/>
          <a:p>
            <a:r>
              <a:rPr lang="es-ES" dirty="0"/>
              <a:t>MUCHAS GRACIAS!!!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0100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544</Words>
  <Application>Microsoft Office PowerPoint</Application>
  <PresentationFormat>Widescreen</PresentationFormat>
  <Paragraphs>30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Introducción a Databricks y el ecosistema Spark</vt:lpstr>
      <vt:lpstr>Key Features</vt:lpstr>
      <vt:lpstr>Key Features</vt:lpstr>
      <vt:lpstr>Databricks - Best Practices</vt:lpstr>
      <vt:lpstr>Databricks - Best Practices</vt:lpstr>
      <vt:lpstr>Recursos Adicionales</vt:lpstr>
      <vt:lpstr>Questions &amp; Answers</vt:lpstr>
      <vt:lpstr>MUCHAS GRACIAS!!!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2024-03-08T15:51:29Z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